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Helvetica Neue" panose="020B0604020202020204" charset="0"/>
      <p:regular r:id="rId17"/>
      <p:bold r:id="rId18"/>
      <p:italic r:id="rId19"/>
      <p:boldItalic r:id="rId20"/>
    </p:embeddedFont>
    <p:embeddedFont>
      <p:font typeface="Open Sans" panose="020B0606030504020204" pitchFamily="34" charset="0"/>
      <p:regular r:id="rId21"/>
      <p:bold r:id="rId22"/>
      <p:italic r:id="rId23"/>
      <p:boldItalic r:id="rId24"/>
    </p:embeddedFont>
    <p:embeddedFont>
      <p:font typeface="PT Sans Narrow" panose="020B0506020203020204" pitchFamily="3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F5FC4B-E28E-4514-83FC-66218647C4EB}">
  <a:tblStyle styleId="{44F5FC4B-E28E-4514-83FC-66218647C4E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F790A7E-0628-47A7-BB49-AF93DF1298D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7DD9FE0-8C00-4D4C-BCFF-11241EFBBA0C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8D9CD36-73ED-4780-B74C-230E1605F8D1}" styleName="Table_3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4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068bdf9420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068bdf9420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68bdf9420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068bdf9420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68bdf9420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068bdf9420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68bdf9420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068bdf9420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68bdf9420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068bdf9420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68bdf9420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68bdf9420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68bdf9420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68bdf9420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68bdf9420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68bdf9420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68bdf9420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68bdf9420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68bdf9420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68bdf9420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68bdf9420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68bdf9420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68bdf9420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68bdf9420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68bdf9420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68bdf9420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bCieuFpIlvvvERw4xaQ_ujF3tBrILPI1?usp=shar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25" y="19414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MODELLO UNICO DI DOCUMENTAZIONE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Unità di Competenze, Compiti di Realtà, Diario di Bordo</a:t>
            </a:r>
            <a:endParaRPr/>
          </a:p>
        </p:txBody>
      </p:sp>
      <p:pic>
        <p:nvPicPr>
          <p:cNvPr id="12" name="Elemento grafico 11">
            <a:extLst>
              <a:ext uri="{FF2B5EF4-FFF2-40B4-BE49-F238E27FC236}">
                <a16:creationId xmlns:a16="http://schemas.microsoft.com/office/drawing/2014/main" id="{90C89E74-F3D3-98F1-7FC6-559A8487E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0000" y="0"/>
            <a:ext cx="954000" cy="95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slide 2</a:t>
            </a:r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...</a:t>
            </a:r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/>
              <a:t>Punti di forza del percorso e difficoltà incontrate</a:t>
            </a:r>
            <a:r>
              <a:rPr lang="it" sz="2000"/>
              <a:t> in fase di progettazione e/o di svolgimento.</a:t>
            </a:r>
            <a:endParaRPr sz="2000"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1"/>
          </p:nvPr>
        </p:nvSpPr>
        <p:spPr>
          <a:xfrm>
            <a:off x="311700" y="1342525"/>
            <a:ext cx="8520600" cy="12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Punti di forza:</a:t>
            </a:r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369250" y="2396050"/>
            <a:ext cx="8520600" cy="12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Difficoltà incontrate:</a:t>
            </a:r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body" idx="1"/>
          </p:nvPr>
        </p:nvSpPr>
        <p:spPr>
          <a:xfrm>
            <a:off x="425525" y="3625150"/>
            <a:ext cx="8520600" cy="12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Metodologie di superamento delle difficoltà incontrate: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Risultati della valutazione</a:t>
            </a:r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body" idx="1"/>
          </p:nvPr>
        </p:nvSpPr>
        <p:spPr>
          <a:xfrm>
            <a:off x="311700" y="1086125"/>
            <a:ext cx="8520600" cy="4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Numero totale di alunni: </a:t>
            </a:r>
            <a:endParaRPr/>
          </a:p>
        </p:txBody>
      </p:sp>
      <p:graphicFrame>
        <p:nvGraphicFramePr>
          <p:cNvPr id="146" name="Google Shape;146;p25"/>
          <p:cNvGraphicFramePr/>
          <p:nvPr/>
        </p:nvGraphicFramePr>
        <p:xfrm>
          <a:off x="440188" y="156266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{18D9CD36-73ED-4780-B74C-230E1605F8D1}</a:tableStyleId>
              </a:tblPr>
              <a:tblGrid>
                <a:gridCol w="162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2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7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chemeClr val="accen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numero di A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numero di B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numero di C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/>
                        <a:t>numero di D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7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>
                          <a:solidFill>
                            <a:schemeClr val="accen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Competenza personale, sociale e capacità di imparare ad imparare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300" b="1">
                          <a:solidFill>
                            <a:schemeClr val="accen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competenza disciplinare scelta: …….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Eventuali allegati </a:t>
            </a:r>
            <a:r>
              <a:rPr lang="it" sz="2500"/>
              <a:t>(inserire link per scaricare i materiali utilizzati con gli studenti: schede, questionari, presentazioni utilizzate in classe, verifiche, ...)</a:t>
            </a: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body" idx="1"/>
          </p:nvPr>
        </p:nvSpPr>
        <p:spPr>
          <a:xfrm>
            <a:off x="231125" y="157520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allegato A: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allegato B: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ecc...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Google Shape;73;p14"/>
          <p:cNvGraphicFramePr/>
          <p:nvPr/>
        </p:nvGraphicFramePr>
        <p:xfrm>
          <a:off x="714561" y="3332356"/>
          <a:ext cx="8026550" cy="960120"/>
        </p:xfrm>
        <a:graphic>
          <a:graphicData uri="http://schemas.openxmlformats.org/drawingml/2006/table">
            <a:tbl>
              <a:tblPr bandRow="1" bandCol="1">
                <a:noFill/>
                <a:tableStyleId>{44F5FC4B-E28E-4514-83FC-66218647C4EB}</a:tableStyleId>
              </a:tblPr>
              <a:tblGrid>
                <a:gridCol w="802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175"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2100" b="1" i="1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Scuola:</a:t>
                      </a:r>
                      <a:endParaRPr sz="2100" b="1" i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59050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75"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2100" b="1" i="1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Classi di riferimento:  </a:t>
                      </a:r>
                      <a:endParaRPr sz="2100" b="1" i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59050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175"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2100" b="1" i="1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Docenti di riferimento:</a:t>
                      </a:r>
                      <a:endParaRPr sz="2100" b="1" i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59050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4294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Titolo dell’unità di competenza</a:t>
            </a:r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4294967295"/>
          </p:nvPr>
        </p:nvSpPr>
        <p:spPr>
          <a:xfrm>
            <a:off x="311700" y="1587200"/>
            <a:ext cx="86421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2100"/>
              <a:t>…………………………………………………………………………………………………………</a:t>
            </a:r>
            <a:endParaRPr sz="2100"/>
          </a:p>
        </p:txBody>
      </p:sp>
      <p:sp>
        <p:nvSpPr>
          <p:cNvPr id="76" name="Google Shape;76;p14"/>
          <p:cNvSpPr txBox="1"/>
          <p:nvPr/>
        </p:nvSpPr>
        <p:spPr>
          <a:xfrm>
            <a:off x="1994975" y="2739625"/>
            <a:ext cx="5465700" cy="5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 b="1" i="1">
                <a:solidFill>
                  <a:srgbClr val="0000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Istituto Comprensivo Statale  CLAUDIO PUDDU</a:t>
            </a:r>
            <a:endParaRPr sz="2100"/>
          </a:p>
        </p:txBody>
      </p:sp>
      <p:pic>
        <p:nvPicPr>
          <p:cNvPr id="2" name="Elemento grafico 1">
            <a:extLst>
              <a:ext uri="{FF2B5EF4-FFF2-40B4-BE49-F238E27FC236}">
                <a16:creationId xmlns:a16="http://schemas.microsoft.com/office/drawing/2014/main" id="{73BB503B-DE06-73E1-E3FE-722FA082D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0000" y="0"/>
            <a:ext cx="954000" cy="95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26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Griglia di progettazione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6940"/>
              <a:buFont typeface="Arial"/>
              <a:buNone/>
            </a:pPr>
            <a:r>
              <a:rPr lang="it" sz="2680">
                <a:solidFill>
                  <a:srgbClr val="434343"/>
                </a:solidFill>
              </a:rPr>
              <a:t>Competenza da promuovere: ………………………….</a:t>
            </a:r>
            <a:endParaRPr>
              <a:solidFill>
                <a:srgbClr val="434343"/>
              </a:solidFill>
            </a:endParaRPr>
          </a:p>
        </p:txBody>
      </p:sp>
      <p:graphicFrame>
        <p:nvGraphicFramePr>
          <p:cNvPr id="83" name="Google Shape;83;p15"/>
          <p:cNvGraphicFramePr/>
          <p:nvPr/>
        </p:nvGraphicFramePr>
        <p:xfrm>
          <a:off x="216475" y="1498250"/>
          <a:ext cx="3000000" cy="3000000"/>
        </p:xfrm>
        <a:graphic>
          <a:graphicData uri="http://schemas.openxmlformats.org/drawingml/2006/table">
            <a:tbl>
              <a:tblPr bandRow="1" bandCol="1">
                <a:noFill/>
                <a:tableStyleId>{8F790A7E-0628-47A7-BB49-AF93DF1298D1}</a:tableStyleId>
              </a:tblPr>
              <a:tblGrid>
                <a:gridCol w="12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2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5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50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Obiettivi di 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apprendimento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Contenuti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Attività 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Metodo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Strumenti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Durata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(in ore)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Valutazione degli  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obiettivi di apprendimento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Valutazione  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della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 b="1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competenza </a:t>
                      </a:r>
                      <a:endParaRPr sz="1000" b="1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Titolo del Compito di realtà:</a:t>
                      </a: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00000A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………...</a:t>
                      </a: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000A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rgbClr val="00000A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680">
                <a:solidFill>
                  <a:srgbClr val="434343"/>
                </a:solidFill>
              </a:rPr>
              <a:t>Competenza da promuovere: ………………………….</a:t>
            </a:r>
            <a:endParaRPr sz="2340"/>
          </a:p>
        </p:txBody>
      </p:sp>
      <p:graphicFrame>
        <p:nvGraphicFramePr>
          <p:cNvPr id="89" name="Google Shape;89;p16"/>
          <p:cNvGraphicFramePr/>
          <p:nvPr/>
        </p:nvGraphicFramePr>
        <p:xfrm>
          <a:off x="4785814" y="1152423"/>
          <a:ext cx="3000000" cy="3000000"/>
        </p:xfrm>
        <a:graphic>
          <a:graphicData uri="http://schemas.openxmlformats.org/drawingml/2006/table">
            <a:tbl>
              <a:tblPr bandRow="1" bandCol="1">
                <a:noFill/>
                <a:tableStyleId>{8F790A7E-0628-47A7-BB49-AF93DF1298D1}</a:tableStyleId>
              </a:tblPr>
              <a:tblGrid>
                <a:gridCol w="148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5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 b="1">
                          <a:solidFill>
                            <a:srgbClr val="00000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Raccordi con le competenze previste al termine dell’obbligo di istruzione: i Traguardi di competenza</a:t>
                      </a: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 b="1">
                          <a:solidFill>
                            <a:srgbClr val="00000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Raccordi con le competenze chiave di cittadinanza coinvolte</a:t>
                      </a: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Competenza personale, sociale e capacità di imparare ad imparare</a:t>
                      </a:r>
                      <a:endParaRPr sz="1500">
                        <a:solidFill>
                          <a:srgbClr val="00000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0" name="Google Shape;90;p16"/>
          <p:cNvGraphicFramePr/>
          <p:nvPr/>
        </p:nvGraphicFramePr>
        <p:xfrm>
          <a:off x="621714" y="1152423"/>
          <a:ext cx="3000000" cy="3000000"/>
        </p:xfrm>
        <a:graphic>
          <a:graphicData uri="http://schemas.openxmlformats.org/drawingml/2006/table">
            <a:tbl>
              <a:tblPr bandRow="1" bandCol="1">
                <a:noFill/>
                <a:tableStyleId>{8F790A7E-0628-47A7-BB49-AF93DF1298D1}</a:tableStyleId>
              </a:tblPr>
              <a:tblGrid>
                <a:gridCol w="137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5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 b="1">
                          <a:solidFill>
                            <a:srgbClr val="00000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Discipline coinvolte</a:t>
                      </a: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500" b="1">
                          <a:solidFill>
                            <a:srgbClr val="00000A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Raccordi con altre discipline o campi d’esperienza</a:t>
                      </a:r>
                      <a:endParaRPr sz="1500" b="1">
                        <a:solidFill>
                          <a:srgbClr val="00000A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>
                        <a:solidFill>
                          <a:srgbClr val="FF0000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34925" marR="44450" marT="0" marB="0">
                    <a:lnL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Valutazione della competenza: compito di realtà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121975" y="11524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9562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1275"/>
              <a:buChar char="●"/>
            </a:pPr>
            <a:r>
              <a:rPr lang="it" sz="1275"/>
              <a:t>Titolo del compito di realtà: …..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457200" lvl="0" indent="-309562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1275"/>
              <a:buChar char="●"/>
            </a:pPr>
            <a:r>
              <a:rPr lang="it" sz="1275"/>
              <a:t>Definire il compito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fissare i tempi: ….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565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fornire/consigliare strumenti: …..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spiegare le modalità di svolgimento (in gruppo o individualmente?): …..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specificare cosa ci si aspetta che lo studente realizzi:.....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457200" lvl="0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●"/>
            </a:pPr>
            <a:r>
              <a:rPr lang="it" sz="1275"/>
              <a:t>Valutare il livello di competenza raggiunto dagli alunni in base alle rubriche di valutazione riportate nelle slide successive</a:t>
            </a:r>
            <a:endParaRPr sz="1275"/>
          </a:p>
          <a:p>
            <a:pPr marL="4572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competenza personale, sociale e capacità di imparare ad imparare</a:t>
            </a:r>
            <a:endParaRPr sz="1275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275"/>
          </a:p>
          <a:p>
            <a:pPr marL="914400" lvl="1" indent="-309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275"/>
              <a:buChar char="○"/>
            </a:pPr>
            <a:r>
              <a:rPr lang="it" sz="1275"/>
              <a:t>competenza disciplinare scelta: …...</a:t>
            </a:r>
            <a:endParaRPr sz="1275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endParaRPr sz="150"/>
          </a:p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275"/>
              <a:buNone/>
            </a:pPr>
            <a:endParaRPr sz="2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8"/>
          <p:cNvGraphicFramePr/>
          <p:nvPr/>
        </p:nvGraphicFramePr>
        <p:xfrm>
          <a:off x="402325" y="41255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{87DD9FE0-8C00-4D4C-BCFF-11241EFBBA0C}</a:tableStyleId>
              </a:tblPr>
              <a:tblGrid>
                <a:gridCol w="209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1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5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6975">
                <a:tc grid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b="1">
                          <a:solidFill>
                            <a:schemeClr val="accen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Rubrica di valutazione-Competenza personale, sociale e capacità di imparare ad imparare</a:t>
                      </a:r>
                      <a:endParaRPr b="1">
                        <a:solidFill>
                          <a:schemeClr val="accent1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INDICATORI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LIVELLO DI COMPETENZA**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Capacità di eseguire il compito in autonomia.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Capacità di condividere strategie di risoluzione del compito con il gruppo dei pari.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Capacità di organizzare tempi e strumenti. 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Capacità di riflettere criticamente, intervenendo in maniera pertinente.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Capacità di formulare ipotesi e cercare strategie risolutive.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19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{87DD9FE0-8C00-4D4C-BCFF-11241EFBBA0C}</a:tableStyleId>
              </a:tblPr>
              <a:tblGrid>
                <a:gridCol w="501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700">
                <a:tc grid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b="1">
                          <a:solidFill>
                            <a:schemeClr val="accent1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Rubrica di valutazione- competenza disciplinare scelta: …….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INDICATORI*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LIVELLO DI COMPETENZA**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9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…</a:t>
                      </a:r>
                      <a:endParaRPr sz="9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1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9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… </a:t>
                      </a:r>
                      <a:endParaRPr sz="9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1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9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… </a:t>
                      </a:r>
                      <a:endParaRPr sz="9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D=IN VIA DI ACQUISIZIONE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C=BASE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B=INTERMEDIA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A=AVANZATA</a:t>
                      </a:r>
                      <a:endParaRPr sz="12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" name="Google Shape;107;p19"/>
          <p:cNvSpPr txBox="1"/>
          <p:nvPr/>
        </p:nvSpPr>
        <p:spPr>
          <a:xfrm>
            <a:off x="152400" y="3610300"/>
            <a:ext cx="8586900" cy="18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*è possibile scegliere gli indicatori dalla sezione “Traguardi di Competenza” dal curricolo della propria disciplina nel Curricolo d’Istituto. Link al Curricolo d’Istituto: </a:t>
            </a:r>
            <a:r>
              <a:rPr lang="it" sz="1000" u="sng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CURRICOLO 2019/2020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**</a:t>
            </a:r>
            <a:r>
              <a:rPr lang="it" sz="1000" b="1">
                <a:latin typeface="Open Sans"/>
                <a:ea typeface="Open Sans"/>
                <a:cs typeface="Open Sans"/>
                <a:sym typeface="Open Sans"/>
              </a:rPr>
              <a:t>Avanzato:</a:t>
            </a: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 L'alunno porta a termine compiti in situazioni note e non note, mobilitando una varietà di risorse sia fornite dal docente sia reperite altrove, in modo autonomo e con continuità. </a:t>
            </a:r>
            <a:r>
              <a:rPr lang="it" sz="1000" b="1">
                <a:latin typeface="Open Sans"/>
                <a:ea typeface="Open Sans"/>
                <a:cs typeface="Open Sans"/>
                <a:sym typeface="Open Sans"/>
              </a:rPr>
              <a:t>Intermedio:</a:t>
            </a: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 L'alunno porta a termine compiti in situazioni note in modo autonomo e continuo; risolve compiti in situazioni non note utilizzando le risorse fornite dal docente o reperite altrove, anche se in modo discontinuo e non del tutto autonomo. </a:t>
            </a:r>
            <a:r>
              <a:rPr lang="it" sz="1000" b="1">
                <a:latin typeface="Open Sans"/>
                <a:ea typeface="Open Sans"/>
                <a:cs typeface="Open Sans"/>
                <a:sym typeface="Open Sans"/>
              </a:rPr>
              <a:t>Base: </a:t>
            </a: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L’alunno porta a termine compiti solo in situazioni note e utilizzando le risorse fornite dal docente, sia in modo autonomo ma discontinuo, sia in modo non autonomo, ma con continuità. </a:t>
            </a:r>
            <a:r>
              <a:rPr lang="it" sz="1000" b="1">
                <a:latin typeface="Open Sans"/>
                <a:ea typeface="Open Sans"/>
                <a:cs typeface="Open Sans"/>
                <a:sym typeface="Open Sans"/>
              </a:rPr>
              <a:t>In via di prima acquisizione:</a:t>
            </a:r>
            <a:r>
              <a:rPr lang="it" sz="1000">
                <a:latin typeface="Open Sans"/>
                <a:ea typeface="Open Sans"/>
                <a:cs typeface="Open Sans"/>
                <a:sym typeface="Open Sans"/>
              </a:rPr>
              <a:t> L’alunno porta a termine compiti solo in situazioni note e unicamente con il supporto del docente e di risorse fornite appositamente.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00" y="191501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Diario di bordo </a:t>
            </a:r>
            <a:endParaRPr sz="1600"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463450" y="898900"/>
            <a:ext cx="8520600" cy="36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Data di inizio e di fine dell’esperienza: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Descrivere il contesto della classe: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25755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Valutare come l’attività è stata accolta dagli studenti e il modo in cui hanno assolto al loro compito. Descrivere il clima di lavoro e le forme di collaborazione: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25755" algn="l" rtl="0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Descrivere dal punto di vista operativo l’esperienza svolta in classe attraverso l’inserimento di un numero variabile di slide con immagini rappresentative degli elaborati e commenti relativi ai passaggi più significativi del processo di insegnamento/apprendimento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slide 1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Presentazione su schermo (16:9)</PresentationFormat>
  <Paragraphs>140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Times New Roman</vt:lpstr>
      <vt:lpstr>Helvetica Neue</vt:lpstr>
      <vt:lpstr>PT Sans Narrow</vt:lpstr>
      <vt:lpstr>Arial</vt:lpstr>
      <vt:lpstr>Open Sans</vt:lpstr>
      <vt:lpstr>Tropic</vt:lpstr>
      <vt:lpstr>MODELLO UNICO DI DOCUMENTAZIONE</vt:lpstr>
      <vt:lpstr>Titolo dell’unità di competenza</vt:lpstr>
      <vt:lpstr>Griglia di progettazione Competenza da promuovere: ………………………….</vt:lpstr>
      <vt:lpstr>Competenza da promuovere: ………………………….</vt:lpstr>
      <vt:lpstr>Valutazione della competenza: compito di realtà</vt:lpstr>
      <vt:lpstr>Presentazione standard di PowerPoint</vt:lpstr>
      <vt:lpstr>Presentazione standard di PowerPoint</vt:lpstr>
      <vt:lpstr>Diario di bordo </vt:lpstr>
      <vt:lpstr>slide 1</vt:lpstr>
      <vt:lpstr>slide 2</vt:lpstr>
      <vt:lpstr>...</vt:lpstr>
      <vt:lpstr>Punti di forza del percorso e difficoltà incontrate in fase di progettazione e/o di svolgimento.</vt:lpstr>
      <vt:lpstr>Risultati della valutazione</vt:lpstr>
      <vt:lpstr>Eventuali allegati (inserire link per scaricare i materiali utilizzati con gli studenti: schede, questionari, presentazioni utilizzate in classe, verifiche, ...)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UNICO DI DOCUMENTAZIONE</dc:title>
  <cp:lastModifiedBy>Emanuele El Basri</cp:lastModifiedBy>
  <cp:revision>1</cp:revision>
  <dcterms:modified xsi:type="dcterms:W3CDTF">2023-06-24T17:43:12Z</dcterms:modified>
</cp:coreProperties>
</file>